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6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4B46"/>
    <a:srgbClr val="587486"/>
    <a:srgbClr val="7C98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0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171F3B-CEDE-4F5F-A665-8C04D297EC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AA1A162-A571-44B1-ACDE-082D90069A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A56746-BCF7-4451-B3F1-5A85B5414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FA4ED0-E641-48AC-B451-470F6543E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5933E0-2D39-42AD-A3F9-A7281E158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7921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B63831-55CA-421C-BF59-E514CE926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99F0430-9EA8-4906-A4C9-3EA8F0243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DE2923-F689-4B38-9CA6-28034CCE8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6F10BC-98E0-46CD-A81C-CB80AA4DC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59466F-8959-430C-894C-B83C889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4236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A1685CD-2DA2-462C-B30D-F4B365EC4A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DE4C377-A82B-48C2-815A-A1D3BAD12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678E83-C4A9-4D93-B1AB-AE03BA880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6D5870-6BFF-4D69-8C26-E85994AA6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D88BEC-C365-434F-AFF2-938965EC5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4358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334AEE-F5F9-43C8-B562-6FAC8B895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512B62-A87C-4BD1-8906-485AA8232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025558-C6A8-4AAD-BD6E-85A2A1925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370ACE-D398-4FD9-8574-230F5E9A9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097536-017D-4E6F-A95F-DDA992663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8813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085A0E-F12C-45C8-B713-411AC2210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CE17BCE-A99D-469F-99CE-8722BE89A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30AACD-9402-498F-8D8B-3BAC5FAE5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24C045-206E-40E2-B86D-0BE092C25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B52EA2-8F73-47E5-9065-445DFF355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7434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101650-0836-4B52-9D36-E699059DF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278811-10F1-4172-9565-2F73FA823A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BFC5FD7-7C59-4232-963F-E4325201A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980174-0BBA-42E8-94EF-DEAEA604E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D43DBA3-4DBF-41DD-9178-28838FCCA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8DAE4E3-73AA-41D3-9A7E-03EC8F008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8856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5A1889-5F2F-43AD-9EE1-81E83F6FC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04EFF1D-9A52-42C7-9F5E-2A6E7FD92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809665C-F492-4D54-8970-B35C382B0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D73F04-8592-4DC0-8541-3022567256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15009BF-ADFA-4564-B0A7-66286DF80A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68BF5AD-D940-46E6-B58F-3677A7387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ABDC9FA-DE3A-4C8F-9840-9CB1E862F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6278E0C-D7DA-4ED5-A543-59B54FF8D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199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F4F692-230D-483D-9FA7-78B3FF812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04C4114-84C0-45CB-8A1D-F28985696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D22032A-11A6-4028-A814-02EF86B79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771B148-0704-4D98-AB90-68B4C304C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691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71C791D-9977-4743-8E87-6E6CA6EB2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6E07CAE-7B48-4657-8EDD-27BAB551B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1E15863-52E8-42C7-A8ED-8CFEE7D6A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783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9B292E-E378-4CED-B8C4-BC6B4CB31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B938A5-B6A7-4A5A-B7E7-06A09F5B9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2EA05F4-7F05-46F4-B36E-21988877B1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2F7C1C-C12E-46BF-80DD-DF11EBE90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A78A155-4EB5-4849-81B4-CAB83D3F5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C84845B-86A1-470D-9C1A-54F7C62AB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9013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DEFAD-16EF-42AA-A69B-7231B86C6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24BE994-1D57-417D-B0D8-25149F1DF2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EE42B53-A5A3-498C-9904-F65EA82ED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94E899C-DA10-48F7-BC5A-F75A36754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1DFEF2-3A91-4B70-8AEF-87B9A1348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19D6ED-C754-42F4-8E0B-C5E987D59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253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77F1EF-500A-491E-96E2-1ADD2BC10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AB6C5A1-2FF1-4006-976C-4B0A669D3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B7C2FD-0653-49F3-9DFF-00D17092A7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77644-E252-467A-9292-676AC822FFAA}" type="datetimeFigureOut">
              <a:rPr lang="ru-RU" smtClean="0"/>
              <a:t>22.10.2025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73303F-3A6F-46E8-AC16-7800DA1730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C70FC7-ACC0-4BA3-8D3C-52CA2D823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C09DEA-A987-4472-B379-386C14AF50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619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B35CFF00-8A6B-4498-B25A-3741E1F7E3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1541"/>
          <a:stretch/>
        </p:blipFill>
        <p:spPr bwMode="auto">
          <a:xfrm>
            <a:off x="0" y="2163096"/>
            <a:ext cx="12192000" cy="4694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F83DF5E-55CE-42D2-AAC6-4CA449EE907F}"/>
              </a:ext>
            </a:extLst>
          </p:cNvPr>
          <p:cNvSpPr/>
          <p:nvPr/>
        </p:nvSpPr>
        <p:spPr>
          <a:xfrm>
            <a:off x="0" y="2163097"/>
            <a:ext cx="12192000" cy="3094703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E8D56F-001A-4DB7-9E58-8704C2642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6320" y="562898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ru-RU" sz="4800" dirty="0">
                <a:solidFill>
                  <a:srgbClr val="3E4B46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Прототип программной системы онлайн-магазин фермерских продуктов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73FBCE6-152E-4F9F-A213-973472535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6320" y="3419915"/>
            <a:ext cx="3953691" cy="456156"/>
          </a:xfrm>
        </p:spPr>
        <p:txBody>
          <a:bodyPr>
            <a:normAutofit/>
          </a:bodyPr>
          <a:lstStyle/>
          <a:p>
            <a:pPr algn="l"/>
            <a:r>
              <a:rPr lang="ru-RU" sz="2000" dirty="0" err="1">
                <a:solidFill>
                  <a:srgbClr val="3E4B4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Димакова</a:t>
            </a:r>
            <a:r>
              <a:rPr lang="ru-RU" sz="2000" dirty="0">
                <a:solidFill>
                  <a:srgbClr val="3E4B4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Ирина ПРИ-123</a:t>
            </a:r>
          </a:p>
        </p:txBody>
      </p:sp>
    </p:spTree>
    <p:extLst>
      <p:ext uri="{BB962C8B-B14F-4D97-AF65-F5344CB8AC3E}">
        <p14:creationId xmlns:p14="http://schemas.microsoft.com/office/powerpoint/2010/main" val="2743261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2A9CC1B-909C-429A-B635-A07837BF1721}"/>
              </a:ext>
            </a:extLst>
          </p:cNvPr>
          <p:cNvSpPr txBox="1">
            <a:spLocks/>
          </p:cNvSpPr>
          <p:nvPr/>
        </p:nvSpPr>
        <p:spPr>
          <a:xfrm>
            <a:off x="916576" y="382542"/>
            <a:ext cx="6616338" cy="854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i="0" dirty="0">
                <a:solidFill>
                  <a:srgbClr val="3E4B46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Семьи с детьми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547F-9603-4931-A40E-49A2586C2AFF}"/>
              </a:ext>
            </a:extLst>
          </p:cNvPr>
          <p:cNvSpPr txBox="1"/>
          <p:nvPr/>
        </p:nvSpPr>
        <p:spPr>
          <a:xfrm>
            <a:off x="916576" y="1350195"/>
            <a:ext cx="6440568" cy="5113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Проблема: </a:t>
            </a:r>
          </a:p>
          <a:p>
            <a:pPr algn="l">
              <a:lnSpc>
                <a:spcPct val="150000"/>
              </a:lnSpc>
            </a:pPr>
            <a:r>
              <a:rPr lang="ru-RU" sz="2000" b="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Трудно найти действительно натуральные продукты, нет времени ездить на рынки, страх наткнуться на недобросовестного продавца</a:t>
            </a:r>
          </a:p>
          <a:p>
            <a:pPr algn="l">
              <a:lnSpc>
                <a:spcPct val="150000"/>
              </a:lnSpc>
            </a:pPr>
            <a:endParaRPr lang="ru-RU" sz="2000" b="0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Решение: </a:t>
            </a:r>
          </a:p>
          <a:p>
            <a:pPr algn="l">
              <a:lnSpc>
                <a:spcPct val="150000"/>
              </a:lnSpc>
            </a:pPr>
            <a:r>
              <a:rPr lang="ru-RU" sz="2000" b="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Рейтинги, отзывы на фермеров. Возможность оформления доставки.</a:t>
            </a:r>
          </a:p>
          <a:p>
            <a:pPr algn="l">
              <a:lnSpc>
                <a:spcPct val="150000"/>
              </a:lnSpc>
            </a:pPr>
            <a:endParaRPr lang="ru-RU" sz="2000" b="0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Ценность: </a:t>
            </a:r>
          </a:p>
          <a:p>
            <a:pPr algn="l">
              <a:lnSpc>
                <a:spcPct val="150000"/>
              </a:lnSpc>
            </a:pPr>
            <a:r>
              <a:rPr lang="ru-RU" sz="2000" b="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Экономия времени, качество и свежесть продуктов</a:t>
            </a:r>
          </a:p>
        </p:txBody>
      </p:sp>
      <p:pic>
        <p:nvPicPr>
          <p:cNvPr id="10242" name="Picture 2" descr="Picture background">
            <a:extLst>
              <a:ext uri="{FF2B5EF4-FFF2-40B4-BE49-F238E27FC236}">
                <a16:creationId xmlns:a16="http://schemas.microsoft.com/office/drawing/2014/main" id="{FE7892C9-544A-48F9-8F80-5EF76AFAA8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42" b="95094" l="10000" r="90000">
                        <a14:foregroundMark x1="47609" y1="8679" x2="52826" y2="2830"/>
                        <a14:foregroundMark x1="52826" y1="2830" x2="56957" y2="13019"/>
                        <a14:foregroundMark x1="29674" y1="88679" x2="36196" y2="95094"/>
                        <a14:foregroundMark x1="36196" y1="95094" x2="46739" y2="94528"/>
                        <a14:foregroundMark x1="46739" y1="94528" x2="61848" y2="95094"/>
                        <a14:foregroundMark x1="61848" y1="95094" x2="65109" y2="84717"/>
                        <a14:foregroundMark x1="65109" y1="84717" x2="64457" y2="784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993" r="23354"/>
          <a:stretch/>
        </p:blipFill>
        <p:spPr bwMode="auto">
          <a:xfrm>
            <a:off x="7279394" y="1602296"/>
            <a:ext cx="4803550" cy="5255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5848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3342E786-28BA-4BE8-9C3E-45C1F25C89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8" r="4713"/>
          <a:stretch/>
        </p:blipFill>
        <p:spPr bwMode="auto">
          <a:xfrm>
            <a:off x="6081836" y="3112316"/>
            <a:ext cx="6110163" cy="3745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2A9CC1B-909C-429A-B635-A07837BF1721}"/>
              </a:ext>
            </a:extLst>
          </p:cNvPr>
          <p:cNvSpPr txBox="1">
            <a:spLocks/>
          </p:cNvSpPr>
          <p:nvPr/>
        </p:nvSpPr>
        <p:spPr>
          <a:xfrm>
            <a:off x="916576" y="382542"/>
            <a:ext cx="6616338" cy="854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dirty="0">
                <a:solidFill>
                  <a:srgbClr val="3E4B46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Пенсионеры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547F-9603-4931-A40E-49A2586C2AFF}"/>
              </a:ext>
            </a:extLst>
          </p:cNvPr>
          <p:cNvSpPr txBox="1"/>
          <p:nvPr/>
        </p:nvSpPr>
        <p:spPr>
          <a:xfrm>
            <a:off x="916575" y="1350195"/>
            <a:ext cx="5668783" cy="5113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Проблема: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Сложные сайты, непонятный интерфейс. Тяжело ездить на рынок и носить сумки. </a:t>
            </a:r>
          </a:p>
          <a:p>
            <a:pPr algn="l">
              <a:lnSpc>
                <a:spcPct val="150000"/>
              </a:lnSpc>
            </a:pPr>
            <a:endParaRPr lang="ru-RU" sz="2000" b="1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Решение: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Простой интерфейс, возможность оформить заказ по телефону (через звонок).</a:t>
            </a:r>
          </a:p>
          <a:p>
            <a:pPr algn="l">
              <a:lnSpc>
                <a:spcPct val="150000"/>
              </a:lnSpc>
            </a:pPr>
            <a:endParaRPr lang="ru-RU" sz="2000" b="1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Ценность: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Возможность получить продукты домой без усилий</a:t>
            </a:r>
          </a:p>
        </p:txBody>
      </p:sp>
    </p:spTree>
    <p:extLst>
      <p:ext uri="{BB962C8B-B14F-4D97-AF65-F5344CB8AC3E}">
        <p14:creationId xmlns:p14="http://schemas.microsoft.com/office/powerpoint/2010/main" val="2401282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2A9CC1B-909C-429A-B635-A07837BF1721}"/>
              </a:ext>
            </a:extLst>
          </p:cNvPr>
          <p:cNvSpPr txBox="1">
            <a:spLocks/>
          </p:cNvSpPr>
          <p:nvPr/>
        </p:nvSpPr>
        <p:spPr>
          <a:xfrm>
            <a:off x="916576" y="382542"/>
            <a:ext cx="7111688" cy="854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dirty="0">
                <a:solidFill>
                  <a:srgbClr val="3E4B46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Работающие люди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547F-9603-4931-A40E-49A2586C2AFF}"/>
              </a:ext>
            </a:extLst>
          </p:cNvPr>
          <p:cNvSpPr txBox="1"/>
          <p:nvPr/>
        </p:nvSpPr>
        <p:spPr>
          <a:xfrm>
            <a:off x="916576" y="1350195"/>
            <a:ext cx="7111688" cy="5113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Проблема: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Недоверие к качеству продукции. Неудобство заказывать у разных фермеров.</a:t>
            </a:r>
          </a:p>
          <a:p>
            <a:pPr algn="l">
              <a:lnSpc>
                <a:spcPct val="150000"/>
              </a:lnSpc>
            </a:pPr>
            <a:endParaRPr lang="ru-RU" sz="2000" b="1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Решение: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Карточка каждого фермера с фото, описанием хозяйства, сертификатами. Единая корзина для заказов от разных фермеров.</a:t>
            </a:r>
          </a:p>
          <a:p>
            <a:pPr algn="l">
              <a:lnSpc>
                <a:spcPct val="150000"/>
              </a:lnSpc>
            </a:pPr>
            <a:endParaRPr lang="ru-RU" sz="2000" b="1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Ценность: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Прозрачность и контроль качества</a:t>
            </a:r>
          </a:p>
        </p:txBody>
      </p:sp>
      <p:pic>
        <p:nvPicPr>
          <p:cNvPr id="3078" name="Picture 6" descr="Picture background">
            <a:extLst>
              <a:ext uri="{FF2B5EF4-FFF2-40B4-BE49-F238E27FC236}">
                <a16:creationId xmlns:a16="http://schemas.microsoft.com/office/drawing/2014/main" id="{B505C5B7-1669-4D7D-A0BC-5ED447FC1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825810" y="1862356"/>
            <a:ext cx="3962119" cy="4663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4680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icture background">
            <a:extLst>
              <a:ext uri="{FF2B5EF4-FFF2-40B4-BE49-F238E27FC236}">
                <a16:creationId xmlns:a16="http://schemas.microsoft.com/office/drawing/2014/main" id="{5AB15814-A7A5-47FA-8887-D2F891CBC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6223" y="1669408"/>
            <a:ext cx="3402435" cy="5103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2A9CC1B-909C-429A-B635-A07837BF1721}"/>
              </a:ext>
            </a:extLst>
          </p:cNvPr>
          <p:cNvSpPr txBox="1">
            <a:spLocks/>
          </p:cNvSpPr>
          <p:nvPr/>
        </p:nvSpPr>
        <p:spPr>
          <a:xfrm>
            <a:off x="916575" y="382542"/>
            <a:ext cx="10526007" cy="854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dirty="0">
                <a:solidFill>
                  <a:srgbClr val="3E4B46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Дачники и жители пригорода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547F-9603-4931-A40E-49A2586C2AFF}"/>
              </a:ext>
            </a:extLst>
          </p:cNvPr>
          <p:cNvSpPr txBox="1"/>
          <p:nvPr/>
        </p:nvSpPr>
        <p:spPr>
          <a:xfrm>
            <a:off x="916576" y="1350195"/>
            <a:ext cx="7599648" cy="4651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Проблема: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Продукты из города не всегда довозят в свежем виде. Нет времени ездить по нескольким точкам</a:t>
            </a:r>
          </a:p>
          <a:p>
            <a:pPr algn="l">
              <a:lnSpc>
                <a:spcPct val="150000"/>
              </a:lnSpc>
            </a:pPr>
            <a:endParaRPr lang="ru-RU" sz="2000" b="1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Решение: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Карта с ближайшими фермерами. Возможность договориться о самовывозе.</a:t>
            </a:r>
          </a:p>
          <a:p>
            <a:pPr algn="l">
              <a:lnSpc>
                <a:spcPct val="150000"/>
              </a:lnSpc>
            </a:pPr>
            <a:endParaRPr lang="ru-RU" sz="2000" b="1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Ценность: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Возможность напрямую договориться с фермером</a:t>
            </a:r>
          </a:p>
        </p:txBody>
      </p:sp>
    </p:spTree>
    <p:extLst>
      <p:ext uri="{BB962C8B-B14F-4D97-AF65-F5344CB8AC3E}">
        <p14:creationId xmlns:p14="http://schemas.microsoft.com/office/powerpoint/2010/main" val="1701851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2A9CC1B-909C-429A-B635-A07837BF1721}"/>
              </a:ext>
            </a:extLst>
          </p:cNvPr>
          <p:cNvSpPr txBox="1">
            <a:spLocks/>
          </p:cNvSpPr>
          <p:nvPr/>
        </p:nvSpPr>
        <p:spPr>
          <a:xfrm>
            <a:off x="916576" y="382542"/>
            <a:ext cx="7111688" cy="854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dirty="0">
                <a:solidFill>
                  <a:srgbClr val="3E4B46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Фермеры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AF547F-9603-4931-A40E-49A2586C2AFF}"/>
              </a:ext>
            </a:extLst>
          </p:cNvPr>
          <p:cNvSpPr txBox="1"/>
          <p:nvPr/>
        </p:nvSpPr>
        <p:spPr>
          <a:xfrm>
            <a:off x="916576" y="1236617"/>
            <a:ext cx="10358847" cy="5113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Проблема: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Сложно найти клиентов без посредников</a:t>
            </a:r>
            <a:r>
              <a:rPr lang="en-US" sz="2000" dirty="0">
                <a:solidFill>
                  <a:srgbClr val="3E4B4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Трудности с продвижением</a:t>
            </a:r>
            <a:r>
              <a:rPr lang="en-US" sz="2000" dirty="0">
                <a:solidFill>
                  <a:srgbClr val="3E4B4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Нет времени на общение с покупателями</a:t>
            </a:r>
            <a:r>
              <a:rPr lang="en-US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2000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endParaRPr lang="ru-RU" sz="2000" b="1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Решение: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Личный кабинет фермера</a:t>
            </a:r>
            <a:r>
              <a:rPr lang="en-US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Возможность создать свою страницу с фото и описанием хозяйства</a:t>
            </a:r>
            <a:r>
              <a:rPr lang="en-US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Простое добавление товаров</a:t>
            </a:r>
            <a:r>
              <a:rPr lang="en-US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2000" dirty="0">
                <a:solidFill>
                  <a:srgbClr val="3E4B4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Чат с покупателями</a:t>
            </a:r>
            <a:r>
              <a:rPr lang="en-US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2000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endParaRPr lang="ru-RU" sz="2000" b="1" i="0" dirty="0">
              <a:solidFill>
                <a:srgbClr val="3E4B4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ru-RU" sz="2000" b="1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Ценность: </a:t>
            </a:r>
          </a:p>
          <a:p>
            <a:pPr algn="l">
              <a:lnSpc>
                <a:spcPct val="150000"/>
              </a:lnSpc>
            </a:pP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Прямой контакт с покупателем</a:t>
            </a:r>
            <a:r>
              <a:rPr lang="ru-RU" sz="2000" dirty="0">
                <a:solidFill>
                  <a:srgbClr val="3E4B4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о</a:t>
            </a:r>
            <a:r>
              <a:rPr lang="ru-RU" sz="2000" i="0" dirty="0">
                <a:solidFill>
                  <a:srgbClr val="3E4B4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тсутствие посредников, простая система управления заказами.</a:t>
            </a:r>
          </a:p>
        </p:txBody>
      </p:sp>
    </p:spTree>
    <p:extLst>
      <p:ext uri="{BB962C8B-B14F-4D97-AF65-F5344CB8AC3E}">
        <p14:creationId xmlns:p14="http://schemas.microsoft.com/office/powerpoint/2010/main" val="16859615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1893BE1-499B-49E5-A02D-0BADCA4F0E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5" t="1382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E8D56F-001A-4DB7-9E58-8704C2642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709" y="1501629"/>
            <a:ext cx="5051291" cy="1423701"/>
          </a:xfrm>
        </p:spPr>
        <p:txBody>
          <a:bodyPr>
            <a:noAutofit/>
          </a:bodyPr>
          <a:lstStyle/>
          <a:p>
            <a:pPr algn="l"/>
            <a:r>
              <a:rPr lang="ru-RU" sz="5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Спасибо за внимание!</a:t>
            </a:r>
            <a:endParaRPr lang="ru-RU" sz="54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85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E4DA50-A119-47DC-8BBF-B978B4236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577" y="639445"/>
            <a:ext cx="5179423" cy="854075"/>
          </a:xfrm>
        </p:spPr>
        <p:txBody>
          <a:bodyPr>
            <a:noAutofit/>
          </a:bodyPr>
          <a:lstStyle/>
          <a:p>
            <a:r>
              <a:rPr lang="ru-RU" sz="4800" b="1" dirty="0">
                <a:solidFill>
                  <a:srgbClr val="3E4B46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Цель проекта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AFF2E4-83F5-4114-B83E-6E0BE27DE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577" y="2115465"/>
            <a:ext cx="6131923" cy="3584575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ru-RU" sz="2400" dirty="0">
                <a:solidFill>
                  <a:srgbClr val="3E4B4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Разработка прототипа программной системы онлайн-магазина фермерских продуктов, который обеспечивает взаимодействие между покупателем </a:t>
            </a:r>
            <a:br>
              <a:rPr lang="ru-RU" sz="2400" dirty="0">
                <a:solidFill>
                  <a:srgbClr val="3E4B4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ru-RU" sz="2400" dirty="0">
                <a:solidFill>
                  <a:srgbClr val="3E4B4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и продавцом, обладает функционалом каталога, корзины и оформления заказа.</a:t>
            </a:r>
          </a:p>
          <a:p>
            <a:pPr marL="0" indent="0">
              <a:lnSpc>
                <a:spcPct val="150000"/>
              </a:lnSpc>
              <a:buNone/>
            </a:pPr>
            <a:endParaRPr lang="ru-RU" sz="2400" dirty="0">
              <a:solidFill>
                <a:srgbClr val="3E4B46"/>
              </a:solidFill>
            </a:endParaRPr>
          </a:p>
        </p:txBody>
      </p:sp>
      <p:pic>
        <p:nvPicPr>
          <p:cNvPr id="2052" name="Picture 4" descr="Picture background">
            <a:extLst>
              <a:ext uri="{FF2B5EF4-FFF2-40B4-BE49-F238E27FC236}">
                <a16:creationId xmlns:a16="http://schemas.microsoft.com/office/drawing/2014/main" id="{C95E976A-9500-4EFF-8636-4329D2930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447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115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E4DA50-A119-47DC-8BBF-B978B4236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577" y="541932"/>
            <a:ext cx="5815149" cy="854075"/>
          </a:xfrm>
        </p:spPr>
        <p:txBody>
          <a:bodyPr>
            <a:noAutofit/>
          </a:bodyPr>
          <a:lstStyle/>
          <a:p>
            <a:r>
              <a:rPr lang="ru-RU" sz="4800" b="1" dirty="0">
                <a:solidFill>
                  <a:srgbClr val="3E4B46"/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Задачи проекта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AFF2E4-83F5-4114-B83E-6E0BE27DE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577" y="1710236"/>
            <a:ext cx="9681754" cy="4542518"/>
          </a:xfrm>
        </p:spPr>
        <p:txBody>
          <a:bodyPr>
            <a:no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2400" dirty="0">
                <a:solidFill>
                  <a:srgbClr val="3E4B4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Разработать базу данных (товары, пользователи, заказы)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2400" dirty="0">
                <a:solidFill>
                  <a:srgbClr val="3E4B4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Реализовать каталог товаров с поиском и фильтрацией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2400" dirty="0">
                <a:solidFill>
                  <a:srgbClr val="3E4B4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Создать корзину покупок и оформление заказа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2400" dirty="0">
                <a:solidFill>
                  <a:srgbClr val="3E4B4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Настроить авторизацию 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2400" dirty="0">
                <a:solidFill>
                  <a:srgbClr val="3E4B4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Сделать панель управления для администратора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2400" dirty="0">
                <a:solidFill>
                  <a:srgbClr val="3E4B4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Обеспечить адаптивный дизайн </a:t>
            </a:r>
          </a:p>
          <a:p>
            <a:pPr marL="0" indent="0">
              <a:lnSpc>
                <a:spcPct val="150000"/>
              </a:lnSpc>
              <a:buNone/>
            </a:pPr>
            <a:endParaRPr lang="ru-RU" sz="3200" dirty="0">
              <a:solidFill>
                <a:srgbClr val="3E4B4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226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icture background">
            <a:extLst>
              <a:ext uri="{FF2B5EF4-FFF2-40B4-BE49-F238E27FC236}">
                <a16:creationId xmlns:a16="http://schemas.microsoft.com/office/drawing/2014/main" id="{8F43075C-89E1-4605-831C-DF9F412297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3094"/>
          <a:stretch/>
        </p:blipFill>
        <p:spPr bwMode="auto">
          <a:xfrm>
            <a:off x="0" y="1913436"/>
            <a:ext cx="12192000" cy="494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7F2543F-3F18-4558-8356-879C37124BD9}"/>
              </a:ext>
            </a:extLst>
          </p:cNvPr>
          <p:cNvSpPr/>
          <p:nvPr/>
        </p:nvSpPr>
        <p:spPr>
          <a:xfrm>
            <a:off x="0" y="1913436"/>
            <a:ext cx="12192000" cy="1515564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F744D9-541D-42D9-AA30-91D24656E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935" y="1163818"/>
            <a:ext cx="10515600" cy="1133475"/>
          </a:xfrm>
        </p:spPr>
        <p:txBody>
          <a:bodyPr/>
          <a:lstStyle/>
          <a:p>
            <a:r>
              <a:rPr lang="ru-RU" dirty="0">
                <a:solidFill>
                  <a:srgbClr val="3E4B46"/>
                </a:solidFill>
                <a:latin typeface="Arial Black" panose="020B0A04020102020204" pitchFamily="34" charset="0"/>
              </a:rPr>
              <a:t>Список аналогов</a:t>
            </a:r>
          </a:p>
        </p:txBody>
      </p:sp>
    </p:spTree>
    <p:extLst>
      <p:ext uri="{BB962C8B-B14F-4D97-AF65-F5344CB8AC3E}">
        <p14:creationId xmlns:p14="http://schemas.microsoft.com/office/powerpoint/2010/main" val="3463693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091EB81-B997-4CAB-97D9-2EDD6511B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577" y="1236618"/>
            <a:ext cx="3838938" cy="3142436"/>
          </a:xfrm>
          <a:prstGeom prst="rect">
            <a:avLst/>
          </a:prstGeom>
          <a:ln w="76200" cap="rnd">
            <a:solidFill>
              <a:schemeClr val="bg1">
                <a:lumMod val="95000"/>
              </a:schemeClr>
            </a:solidFill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70E2D7B-B3C3-449E-BBA3-C96676AE1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0996" y="1236617"/>
            <a:ext cx="3849810" cy="3142436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FFE6A80-A65B-40E3-8409-E112780807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33" t="2412"/>
          <a:stretch/>
        </p:blipFill>
        <p:spPr>
          <a:xfrm>
            <a:off x="7570315" y="3428999"/>
            <a:ext cx="3628988" cy="2914451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FFD703F-149B-432D-A74B-EFEB01BEAE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576" y="4739780"/>
            <a:ext cx="5591175" cy="1603671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2A9CC1B-909C-429A-B635-A07837BF1721}"/>
              </a:ext>
            </a:extLst>
          </p:cNvPr>
          <p:cNvSpPr txBox="1">
            <a:spLocks/>
          </p:cNvSpPr>
          <p:nvPr/>
        </p:nvSpPr>
        <p:spPr>
          <a:xfrm>
            <a:off x="916576" y="382542"/>
            <a:ext cx="6616338" cy="854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dirty="0">
                <a:solidFill>
                  <a:srgbClr val="3E4B46"/>
                </a:solidFill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Ешь деревенское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EDC18CA-F011-4DD6-898B-4AEB12469B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9557" y="1236617"/>
            <a:ext cx="1308362" cy="1946246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42605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2A9CC1B-909C-429A-B635-A07837BF1721}"/>
              </a:ext>
            </a:extLst>
          </p:cNvPr>
          <p:cNvSpPr txBox="1">
            <a:spLocks/>
          </p:cNvSpPr>
          <p:nvPr/>
        </p:nvSpPr>
        <p:spPr>
          <a:xfrm>
            <a:off x="916576" y="382542"/>
            <a:ext cx="6616338" cy="854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rgbClr val="3E4B46"/>
                </a:solidFill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m2-shop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0952DE4-F97A-4483-B01B-3068C4A1D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576" y="1807449"/>
            <a:ext cx="5808361" cy="3931000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A8506B8-CA97-47AB-8B8C-002CDF590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2253" y="1257326"/>
            <a:ext cx="4065895" cy="2716959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8C994E0-729B-44CA-A31F-8A9E9D954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2252" y="4193120"/>
            <a:ext cx="4065895" cy="2026654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2175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2A9CC1B-909C-429A-B635-A07837BF1721}"/>
              </a:ext>
            </a:extLst>
          </p:cNvPr>
          <p:cNvSpPr txBox="1">
            <a:spLocks/>
          </p:cNvSpPr>
          <p:nvPr/>
        </p:nvSpPr>
        <p:spPr>
          <a:xfrm>
            <a:off x="916576" y="382542"/>
            <a:ext cx="6616338" cy="854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dirty="0">
                <a:solidFill>
                  <a:srgbClr val="3E4B46"/>
                </a:solidFill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Ферма ремесло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AC5E1E9-6BD6-4321-ACF7-A21543C4C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973" y="4542085"/>
            <a:ext cx="4871826" cy="1273076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89BF24D-DB7E-418D-BCDC-D36F756AD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8459" y="3293119"/>
            <a:ext cx="5210962" cy="3034827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07FC315-1BA6-44A1-8161-285944017A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8552"/>
          <a:stretch/>
        </p:blipFill>
        <p:spPr>
          <a:xfrm>
            <a:off x="6116438" y="1825096"/>
            <a:ext cx="5222983" cy="1065807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59A7B18-EEBA-4C8D-887E-7324FEC148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973" y="1597741"/>
            <a:ext cx="4871826" cy="2586324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16236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2A9CC1B-909C-429A-B635-A07837BF1721}"/>
              </a:ext>
            </a:extLst>
          </p:cNvPr>
          <p:cNvSpPr txBox="1">
            <a:spLocks/>
          </p:cNvSpPr>
          <p:nvPr/>
        </p:nvSpPr>
        <p:spPr>
          <a:xfrm>
            <a:off x="916576" y="382542"/>
            <a:ext cx="6616338" cy="85407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dirty="0">
                <a:solidFill>
                  <a:srgbClr val="3E4B46"/>
                </a:solidFill>
                <a:latin typeface="Arial Black" panose="020B0A040201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Своё родное</a:t>
            </a:r>
            <a:endParaRPr lang="ru-RU" sz="4800" dirty="0">
              <a:solidFill>
                <a:srgbClr val="3E4B46"/>
              </a:solidFill>
              <a:latin typeface="Arial Black" panose="020B0A04020102020204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62751E4-0447-4C57-A9DE-0FFDEDE13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915" y="1263387"/>
            <a:ext cx="4758556" cy="3018696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AD6FAA6-2943-416B-84A6-40D114E85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753" y="1229663"/>
            <a:ext cx="5073332" cy="3052419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A35838F-315E-45BC-9164-163FB23FA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915" y="4491372"/>
            <a:ext cx="6898681" cy="1836172"/>
          </a:xfrm>
          <a:prstGeom prst="rect">
            <a:avLst/>
          </a:prstGeom>
          <a:ln w="76200">
            <a:solidFill>
              <a:schemeClr val="bg1">
                <a:lumMod val="9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0316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Picture background">
            <a:extLst>
              <a:ext uri="{FF2B5EF4-FFF2-40B4-BE49-F238E27FC236}">
                <a16:creationId xmlns:a16="http://schemas.microsoft.com/office/drawing/2014/main" id="{FB5ED9AA-F102-4A3B-B677-68E634C800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417" b="26621"/>
          <a:stretch/>
        </p:blipFill>
        <p:spPr bwMode="auto">
          <a:xfrm>
            <a:off x="0" y="2528456"/>
            <a:ext cx="12192000" cy="4379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7F2543F-3F18-4558-8356-879C37124BD9}"/>
              </a:ext>
            </a:extLst>
          </p:cNvPr>
          <p:cNvSpPr/>
          <p:nvPr/>
        </p:nvSpPr>
        <p:spPr>
          <a:xfrm>
            <a:off x="0" y="2528456"/>
            <a:ext cx="12192000" cy="2421049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F744D9-541D-42D9-AA30-91D24656E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713" y="771788"/>
            <a:ext cx="10515600" cy="1642952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rgbClr val="3E4B46"/>
                </a:solidFill>
                <a:latin typeface="Arial Black" panose="020B0A04020102020204" pitchFamily="34" charset="0"/>
              </a:rPr>
              <a:t>Анализ целевой аудитории</a:t>
            </a:r>
          </a:p>
        </p:txBody>
      </p:sp>
    </p:spTree>
    <p:extLst>
      <p:ext uri="{BB962C8B-B14F-4D97-AF65-F5344CB8AC3E}">
        <p14:creationId xmlns:p14="http://schemas.microsoft.com/office/powerpoint/2010/main" val="14857964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312</Words>
  <Application>Microsoft Office PowerPoint</Application>
  <PresentationFormat>Широкоэкранный</PresentationFormat>
  <Paragraphs>63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Тема Office</vt:lpstr>
      <vt:lpstr>Прототип программной системы онлайн-магазин фермерских продуктов</vt:lpstr>
      <vt:lpstr>Цель проекта</vt:lpstr>
      <vt:lpstr>Задачи проекта</vt:lpstr>
      <vt:lpstr>Список аналогов</vt:lpstr>
      <vt:lpstr>Презентация PowerPoint</vt:lpstr>
      <vt:lpstr>Презентация PowerPoint</vt:lpstr>
      <vt:lpstr>Презентация PowerPoint</vt:lpstr>
      <vt:lpstr>Презентация PowerPoint</vt:lpstr>
      <vt:lpstr>Анализ целевой аудитории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Прототип программной системы онлайн-магазин фермерских продуктов</dc:title>
  <dc:creator>1</dc:creator>
  <cp:lastModifiedBy>1</cp:lastModifiedBy>
  <cp:revision>35</cp:revision>
  <dcterms:created xsi:type="dcterms:W3CDTF">2025-10-17T10:15:14Z</dcterms:created>
  <dcterms:modified xsi:type="dcterms:W3CDTF">2025-10-22T18:33:22Z</dcterms:modified>
</cp:coreProperties>
</file>

<file path=docProps/thumbnail.jpeg>
</file>